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lic.kr/p/F5WUgs" TargetMode="External"/><Relationship Id="rId3" Type="http://schemas.openxmlformats.org/officeDocument/2006/relationships/hyperlink" Target="https://flic.kr/p/ouMKUw"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f3591dc8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f3591dc8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3591dc8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3591dc8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4f295445451f76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4f295445451f76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MINUTE - JENNA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Problem Statement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Zines: low distribution, self-publications in an anarcho-punk do-it-yourself tradition, though not widely held in libraries are held in a wide diversity of libraries.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Zines are created by people who don't normally have a place on library shelves--young people, people without academic or journalistic credentials, and poor people. All written and unmediated by publishers, editors, journalists, scientists, or people wanting to make money from the work.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Zines are written on topics that don't normally have a place on library shelves--menstrual extraction, self-injury, blackness, whiteness, single parenting while punk, a Taishin grandma, safer-sex for trans women, polyamory, and more, all written for a peer audience.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range of libraries with zines includes traditional academic and public libraries, but also un- and underfunded DIY spaces that do not use standardized cataloging methods.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aim to build a shared catalog that will bring together diverse libraries, cataloging standards, and zines.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d29277a47ddf72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d29277a47ddf72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  - ONE MINUTE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ZineCoreX - Standardized metadata.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Issue / problem of non standardized data.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f3e3bebc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f3e3bebc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One minute  - JENNA</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Aphra Squirrel</a:t>
            </a:r>
            <a:r>
              <a:rPr lang="en">
                <a:solidFill>
                  <a:schemeClr val="dk1"/>
                </a:solidFill>
              </a:rPr>
              <a:t> is a professor of media studies writing a book on feminism and zines. She is just beginning her research and casting a wide net to see what types of zines are out there. The Zine Union Catalog helps her identify zine collections with relevant holdings. Dr. Squirrel visits multiple zine libraries and archives and becomes enraptured by zine description and access points. She ultimately writes a chapter in her book about zine cataloging as feminism praxis. </a:t>
            </a:r>
            <a:endParaRPr>
              <a:solidFill>
                <a:schemeClr val="dk1"/>
              </a:solidFill>
            </a:endParaRPr>
          </a:p>
          <a:p>
            <a:pPr indent="0" lvl="0" marL="0" rtl="0" algn="l">
              <a:spcBef>
                <a:spcPts val="0"/>
              </a:spcBef>
              <a:spcAft>
                <a:spcPts val="0"/>
              </a:spcAft>
              <a:buNone/>
            </a:pPr>
            <a:r>
              <a:t/>
            </a:r>
            <a:endParaRPr sz="1300"/>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Miguel Cohen</a:t>
            </a:r>
            <a:r>
              <a:rPr lang="en">
                <a:solidFill>
                  <a:schemeClr val="dk1"/>
                </a:solidFill>
              </a:rPr>
              <a:t> is writing a book on Jews in punk. Not expecting much, he conducts a cursory search in WorldCat to see if there are zines he should consider. He is astonished by the number of results and writes a whole chapter of his book on Jewish punk zines. However, he misses entirely zines from zine libraries not included in WorldCat, including the Queer Zine Archive Project, the Denver Zine Library, and libraries that do not have online catalogs. Devastatingly, Cohen's book will lack references to half a dozen radical trans Haggadahs that he would have found if he'd used ZUC. </a:t>
            </a:r>
            <a:endParaRPr>
              <a:solidFill>
                <a:schemeClr val="dk1"/>
              </a:solidFill>
            </a:endParaRPr>
          </a:p>
          <a:p>
            <a:pPr indent="0" lvl="0" marL="0" rtl="0" algn="l">
              <a:spcBef>
                <a:spcPts val="0"/>
              </a:spcBef>
              <a:spcAft>
                <a:spcPts val="0"/>
              </a:spcAft>
              <a:buNone/>
            </a:pPr>
            <a:r>
              <a:t/>
            </a:r>
            <a:endParaRPr sz="1300"/>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Sea S.</a:t>
            </a:r>
            <a:r>
              <a:rPr lang="en">
                <a:solidFill>
                  <a:schemeClr val="dk1"/>
                </a:solidFill>
              </a:rPr>
              <a:t> is an adult now, but when they were a teen they were kicked out of their house for being queer. Sea's dad disposed of their zine collection. They don't know how and they don't want to know. Finding and visiting the zines of their youth that helped them understand their genderfluid and queer identities and build community around them helps them make peace with what they lost. By being able to find and access the zines that formed them after twenty years, they have even come to a detente with their father. </a:t>
            </a:r>
            <a:endParaRPr>
              <a:solidFill>
                <a:schemeClr val="dk1"/>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3591dc8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3591dc8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MINUTES - LAUREN</a:t>
            </a:r>
            <a:endParaRPr/>
          </a:p>
          <a:p>
            <a:pPr indent="0" lvl="0" marL="0" rtl="0" algn="l">
              <a:spcBef>
                <a:spcPts val="1000"/>
              </a:spcBef>
              <a:spcAft>
                <a:spcPts val="0"/>
              </a:spcAft>
              <a:buNone/>
            </a:pPr>
            <a:r>
              <a:rPr lang="en"/>
              <a:t>It's like a </a:t>
            </a:r>
            <a:r>
              <a:rPr b="1" lang="en"/>
              <a:t>WorldCat </a:t>
            </a:r>
            <a:r>
              <a:rPr lang="en"/>
              <a:t>(or </a:t>
            </a:r>
            <a:r>
              <a:rPr b="1" lang="en"/>
              <a:t>Digital Public Library of America</a:t>
            </a:r>
            <a:r>
              <a:rPr lang="en"/>
              <a:t>) for zines. </a:t>
            </a:r>
            <a:endParaRPr/>
          </a:p>
          <a:p>
            <a:pPr indent="0" lvl="0" marL="0" rtl="0" algn="l">
              <a:spcBef>
                <a:spcPts val="1000"/>
              </a:spcBef>
              <a:spcAft>
                <a:spcPts val="0"/>
              </a:spcAft>
              <a:buNone/>
            </a:pPr>
            <a:r>
              <a:rPr lang="en"/>
              <a:t>Union catalog: one-stop place for finding out about zines &amp; where they're held: </a:t>
            </a:r>
            <a:endParaRPr/>
          </a:p>
          <a:p>
            <a:pPr indent="-298450" lvl="0" marL="457200" rtl="0" algn="l">
              <a:spcBef>
                <a:spcPts val="1000"/>
              </a:spcBef>
              <a:spcAft>
                <a:spcPts val="0"/>
              </a:spcAft>
              <a:buSzPts val="1100"/>
              <a:buChar char="●"/>
            </a:pPr>
            <a:r>
              <a:rPr lang="en"/>
              <a:t>known &amp; unknown item searches, e.g., transgender kids</a:t>
            </a:r>
            <a:endParaRPr/>
          </a:p>
          <a:p>
            <a:pPr indent="0" lvl="0" marL="0" marR="0" rtl="0" algn="l">
              <a:lnSpc>
                <a:spcPct val="100000"/>
              </a:lnSpc>
              <a:spcBef>
                <a:spcPts val="1000"/>
              </a:spcBef>
              <a:spcAft>
                <a:spcPts val="0"/>
              </a:spcAft>
              <a:buNone/>
            </a:pPr>
            <a:r>
              <a:rPr lang="en"/>
              <a:t>But why should you care? Zines are made by people who are otherwise un(der)represented on library shelves </a:t>
            </a:r>
            <a:r>
              <a:rPr lang="en">
                <a:solidFill>
                  <a:schemeClr val="dk1"/>
                </a:solidFill>
              </a:rPr>
              <a:t>due to </a:t>
            </a:r>
            <a:endParaRPr/>
          </a:p>
          <a:p>
            <a:pPr indent="-298450" lvl="0" marL="457200" rtl="0" algn="l">
              <a:spcBef>
                <a:spcPts val="1000"/>
              </a:spcBef>
              <a:spcAft>
                <a:spcPts val="0"/>
              </a:spcAft>
              <a:buSzPts val="1100"/>
              <a:buChar char="●"/>
            </a:pPr>
            <a:r>
              <a:rPr lang="en"/>
              <a:t>age, class, race, gender, sexuality, radical viewpoint </a:t>
            </a:r>
            <a:endParaRPr/>
          </a:p>
          <a:p>
            <a:pPr indent="-298450" lvl="0" marL="457200" rtl="0" algn="l">
              <a:spcBef>
                <a:spcPts val="1000"/>
              </a:spcBef>
              <a:spcAft>
                <a:spcPts val="0"/>
              </a:spcAft>
              <a:buSzPts val="1100"/>
              <a:buChar char="●"/>
            </a:pPr>
            <a:r>
              <a:rPr lang="en"/>
              <a:t>general lack of access to power</a:t>
            </a:r>
            <a:endParaRPr/>
          </a:p>
          <a:p>
            <a:pPr indent="0" lvl="0" marL="0" rtl="0" algn="l">
              <a:spcBef>
                <a:spcPts val="1000"/>
              </a:spcBef>
              <a:spcAft>
                <a:spcPts val="0"/>
              </a:spcAft>
              <a:buNone/>
            </a:pPr>
            <a:r>
              <a:rPr b="1" lang="en"/>
              <a:t>Even when these people are on a library shelf, it's usually as the subject of a journalist or scholar's work, </a:t>
            </a:r>
            <a:endParaRPr b="1"/>
          </a:p>
          <a:p>
            <a:pPr indent="-298450" lvl="0" marL="457200" rtl="0" algn="l">
              <a:spcBef>
                <a:spcPts val="1000"/>
              </a:spcBef>
              <a:spcAft>
                <a:spcPts val="0"/>
              </a:spcAft>
              <a:buSzPts val="1100"/>
              <a:buChar char="●"/>
            </a:pPr>
            <a:r>
              <a:rPr b="1" lang="en"/>
              <a:t>not under their own, unmediated agency. </a:t>
            </a:r>
            <a:endParaRPr b="1"/>
          </a:p>
          <a:p>
            <a:pPr indent="0" lvl="0" marL="0" rtl="0" algn="l">
              <a:spcBef>
                <a:spcPts val="1000"/>
              </a:spcBef>
              <a:spcAft>
                <a:spcPts val="0"/>
              </a:spcAft>
              <a:buNone/>
            </a:pPr>
            <a:r>
              <a:rPr lang="en"/>
              <a:t>Zinesters write for a peer audience </a:t>
            </a:r>
            <a:endParaRPr/>
          </a:p>
          <a:p>
            <a:pPr indent="-298450" lvl="0" marL="457200" rtl="0" algn="l">
              <a:spcBef>
                <a:spcPts val="1000"/>
              </a:spcBef>
              <a:spcAft>
                <a:spcPts val="0"/>
              </a:spcAft>
              <a:buSzPts val="1100"/>
              <a:buChar char="●"/>
            </a:pPr>
            <a:r>
              <a:rPr lang="en"/>
              <a:t>about political and social issues like racial justice, personal concerns like </a:t>
            </a:r>
            <a:r>
              <a:rPr lang="en">
                <a:solidFill>
                  <a:schemeClr val="dk1"/>
                </a:solidFill>
              </a:rPr>
              <a:t>mental health and </a:t>
            </a:r>
            <a:r>
              <a:rPr lang="en"/>
              <a:t>self-injury</a:t>
            </a:r>
            <a:endParaRPr/>
          </a:p>
          <a:p>
            <a:pPr indent="-298450" lvl="0" marL="457200" rtl="0" algn="l">
              <a:spcBef>
                <a:spcPts val="1000"/>
              </a:spcBef>
              <a:spcAft>
                <a:spcPts val="0"/>
              </a:spcAft>
              <a:buSzPts val="1100"/>
              <a:buChar char="●"/>
            </a:pPr>
            <a:r>
              <a:rPr lang="en"/>
              <a:t>share instructions on a range of topics including herbal remedies for menstrual cramps and home greywater reclamation. </a:t>
            </a:r>
            <a:endParaRPr/>
          </a:p>
          <a:p>
            <a:pPr indent="0" lvl="0" marL="0" rtl="0" algn="l">
              <a:spcBef>
                <a:spcPts val="1000"/>
              </a:spcBef>
              <a:spcAft>
                <a:spcPts val="0"/>
              </a:spcAft>
              <a:buNone/>
            </a:pPr>
            <a:r>
              <a:rPr lang="en"/>
              <a:t>OCLC is essentially the union catalog standard for libraries → 72k members.  </a:t>
            </a:r>
            <a:endParaRPr/>
          </a:p>
          <a:p>
            <a:pPr indent="0" lvl="0" marL="0" rtl="0" algn="l">
              <a:spcBef>
                <a:spcPts val="1000"/>
              </a:spcBef>
              <a:spcAft>
                <a:spcPts val="0"/>
              </a:spcAft>
              <a:buNone/>
            </a:pPr>
            <a:r>
              <a:rPr lang="en"/>
              <a:t>DPLA’s development: 2010→ 2018 and their documentation for how they’ve developed is available on their Professional Community site: pro.dp.la</a:t>
            </a:r>
            <a:endParaRPr/>
          </a:p>
          <a:p>
            <a:pPr indent="0" lvl="0" marL="0" rtl="0" algn="l">
              <a:spcBef>
                <a:spcPts val="1000"/>
              </a:spcBef>
              <a:spcAft>
                <a:spcPts val="10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f3591dc8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f3591dc8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THREE MINUTES - LAUREN</a:t>
            </a:r>
            <a:endParaRPr/>
          </a:p>
          <a:p>
            <a:pPr indent="0" lvl="0" marL="0" rtl="0" algn="l">
              <a:lnSpc>
                <a:spcPct val="115000"/>
              </a:lnSpc>
              <a:spcBef>
                <a:spcPts val="1000"/>
              </a:spcBef>
              <a:spcAft>
                <a:spcPts val="0"/>
              </a:spcAft>
              <a:buNone/>
            </a:pPr>
            <a:r>
              <a:rPr lang="en"/>
              <a:t>Add more records from current three collections and from more libraries (working list through ZineWiki). </a:t>
            </a:r>
            <a:endParaRPr/>
          </a:p>
          <a:p>
            <a:pPr indent="0" lvl="0" marL="0" rtl="0" algn="l">
              <a:lnSpc>
                <a:spcPct val="115000"/>
              </a:lnSpc>
              <a:spcBef>
                <a:spcPts val="1000"/>
              </a:spcBef>
              <a:spcAft>
                <a:spcPts val="0"/>
              </a:spcAft>
              <a:buNone/>
            </a:pPr>
            <a:r>
              <a:rPr lang="en"/>
              <a:t>We have records ready to upload in our GitHub repository from, among others</a:t>
            </a:r>
            <a:endParaRPr/>
          </a:p>
          <a:p>
            <a:pPr indent="-298450" lvl="0" marL="457200" rtl="0" algn="l">
              <a:lnSpc>
                <a:spcPct val="115000"/>
              </a:lnSpc>
              <a:spcBef>
                <a:spcPts val="1000"/>
              </a:spcBef>
              <a:spcAft>
                <a:spcPts val="0"/>
              </a:spcAft>
              <a:buSzPts val="1100"/>
              <a:buChar char="●"/>
            </a:pPr>
            <a:r>
              <a:rPr lang="en"/>
              <a:t>ABC No Rio, with a standalone database with a standalone metadata schema</a:t>
            </a:r>
            <a:endParaRPr/>
          </a:p>
          <a:p>
            <a:pPr indent="-298450" lvl="0" marL="457200" rtl="0" algn="l">
              <a:lnSpc>
                <a:spcPct val="115000"/>
              </a:lnSpc>
              <a:spcBef>
                <a:spcPts val="1000"/>
              </a:spcBef>
              <a:spcAft>
                <a:spcPts val="0"/>
              </a:spcAft>
              <a:buSzPts val="1100"/>
              <a:buChar char="●"/>
            </a:pPr>
            <a:r>
              <a:rPr lang="en"/>
              <a:t>Carnegie Library of Pittsburgh, which has been using LibraryThing as its catalog</a:t>
            </a:r>
            <a:endParaRPr/>
          </a:p>
          <a:p>
            <a:pPr indent="-298450" lvl="0" marL="457200" rtl="0" algn="l">
              <a:lnSpc>
                <a:spcPct val="115000"/>
              </a:lnSpc>
              <a:spcBef>
                <a:spcPts val="1000"/>
              </a:spcBef>
              <a:spcAft>
                <a:spcPts val="0"/>
              </a:spcAft>
              <a:buSzPts val="1100"/>
              <a:buChar char="●"/>
            </a:pPr>
            <a:r>
              <a:rPr lang="en"/>
              <a:t>Minneapolis Community and Technical College with another standalone catalog that uses ZINECORE</a:t>
            </a:r>
            <a:endParaRPr/>
          </a:p>
          <a:p>
            <a:pPr indent="-298450" lvl="0" marL="457200" rtl="0" algn="l">
              <a:lnSpc>
                <a:spcPct val="115000"/>
              </a:lnSpc>
              <a:spcBef>
                <a:spcPts val="1000"/>
              </a:spcBef>
              <a:spcAft>
                <a:spcPts val="0"/>
              </a:spcAft>
              <a:buSzPts val="1100"/>
              <a:buChar char="●"/>
            </a:pPr>
            <a:r>
              <a:rPr lang="en"/>
              <a:t>Ontario College of Art &amp; Design with its records currently hosted on ARTstor</a:t>
            </a:r>
            <a:endParaRPr/>
          </a:p>
          <a:p>
            <a:pPr indent="0" lvl="0" marL="0" rtl="0" algn="l">
              <a:lnSpc>
                <a:spcPct val="115000"/>
              </a:lnSpc>
              <a:spcBef>
                <a:spcPts val="1000"/>
              </a:spcBef>
              <a:spcAft>
                <a:spcPts val="0"/>
              </a:spcAft>
              <a:buNone/>
            </a:pPr>
            <a:r>
              <a:rPr lang="en"/>
              <a:t>More sophisticated use of </a:t>
            </a:r>
            <a:r>
              <a:rPr b="1" lang="en"/>
              <a:t>mutual metadata</a:t>
            </a:r>
            <a:endParaRPr b="1"/>
          </a:p>
          <a:p>
            <a:pPr indent="-317500" lvl="0" marL="457200" rtl="0" algn="l">
              <a:lnSpc>
                <a:spcPct val="115000"/>
              </a:lnSpc>
              <a:spcBef>
                <a:spcPts val="1000"/>
              </a:spcBef>
              <a:spcAft>
                <a:spcPts val="0"/>
              </a:spcAft>
              <a:buSzPts val="1400"/>
              <a:buChar char="●"/>
            </a:pPr>
            <a:r>
              <a:rPr lang="en"/>
              <a:t>Establishing authority files for creators</a:t>
            </a:r>
            <a:endParaRPr/>
          </a:p>
          <a:p>
            <a:pPr indent="-317500" lvl="0" marL="457200" rtl="0" algn="l">
              <a:lnSpc>
                <a:spcPct val="115000"/>
              </a:lnSpc>
              <a:spcBef>
                <a:spcPts val="0"/>
              </a:spcBef>
              <a:spcAft>
                <a:spcPts val="0"/>
              </a:spcAft>
              <a:buSzPts val="1400"/>
              <a:buChar char="●"/>
            </a:pPr>
            <a:r>
              <a:rPr lang="en"/>
              <a:t>Subject thesaurus</a:t>
            </a:r>
            <a:endParaRPr/>
          </a:p>
          <a:p>
            <a:pPr indent="-317500" lvl="0" marL="457200" rtl="0" algn="l">
              <a:lnSpc>
                <a:spcPct val="115000"/>
              </a:lnSpc>
              <a:spcBef>
                <a:spcPts val="0"/>
              </a:spcBef>
              <a:spcAft>
                <a:spcPts val="0"/>
              </a:spcAft>
              <a:buSzPts val="1400"/>
              <a:buChar char="●"/>
            </a:pPr>
            <a:r>
              <a:rPr lang="en"/>
              <a:t>leveraging linked open data--all about relationships now, and CA's strength is drawing out such relationships. </a:t>
            </a:r>
            <a:endParaRPr/>
          </a:p>
          <a:p>
            <a:pPr indent="0" lvl="0" marL="0" rtl="0" algn="l">
              <a:lnSpc>
                <a:spcPct val="115000"/>
              </a:lnSpc>
              <a:spcBef>
                <a:spcPts val="1000"/>
              </a:spcBef>
              <a:spcAft>
                <a:spcPts val="0"/>
              </a:spcAft>
              <a:buNone/>
            </a:pPr>
            <a:r>
              <a:rPr lang="en"/>
              <a:t>Zine Librarians group and ZineCat Group are in one email list--&gt;working together</a:t>
            </a:r>
            <a:endParaRPr/>
          </a:p>
          <a:p>
            <a:pPr indent="0" lvl="0" marL="0" rtl="0" algn="l">
              <a:lnSpc>
                <a:spcPct val="115000"/>
              </a:lnSpc>
              <a:spcBef>
                <a:spcPts val="1000"/>
              </a:spcBef>
              <a:spcAft>
                <a:spcPts val="0"/>
              </a:spcAft>
              <a:buNone/>
            </a:pPr>
            <a:r>
              <a:rPr lang="en"/>
              <a:t>NEH DH Advancement Grant→to fund an in-person meeting to tease out points of unity (i.e, standardization) in cataloging while allowing each library or archive to maintain its unique identity. </a:t>
            </a:r>
            <a:endParaRPr/>
          </a:p>
          <a:p>
            <a:pPr indent="0" lvl="0" marL="0" rtl="0" algn="l">
              <a:lnSpc>
                <a:spcPct val="115000"/>
              </a:lnSpc>
              <a:spcBef>
                <a:spcPts val="1000"/>
              </a:spcBef>
              <a:spcAft>
                <a:spcPts val="0"/>
              </a:spcAft>
              <a:buNone/>
            </a:pPr>
            <a:r>
              <a:rPr lang="en"/>
              <a:t>Try us out...</a:t>
            </a:r>
            <a:endParaRPr/>
          </a:p>
          <a:p>
            <a:pPr indent="0" lvl="0" marL="0" rtl="0" algn="l">
              <a:lnSpc>
                <a:spcPct val="115000"/>
              </a:lnSpc>
              <a:spcBef>
                <a:spcPts val="1000"/>
              </a:spcBef>
              <a:spcAft>
                <a:spcPts val="1000"/>
              </a:spcAft>
              <a:buNone/>
            </a:pPr>
            <a:r>
              <a:rPr lang="en"/>
              <a:t>Ultimate goal is to get ZineCat out there in the world, but there’s a bit of administrative work to be done first...and stuff for grad school.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95c5dadf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95c5dadf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Image credit: </a:t>
            </a:r>
            <a:r>
              <a:rPr lang="en" u="sng">
                <a:solidFill>
                  <a:schemeClr val="hlink"/>
                </a:solidFill>
                <a:hlinkClick r:id="rId2"/>
              </a:rPr>
              <a:t>https://flic.kr/p/F5WUgs</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None/>
            </a:pPr>
            <a:r>
              <a:rPr lang="en"/>
              <a:t>Or use this photo: </a:t>
            </a:r>
            <a:r>
              <a:rPr lang="en" u="sng">
                <a:solidFill>
                  <a:schemeClr val="hlink"/>
                </a:solidFill>
                <a:hlinkClick r:id="rId3"/>
              </a:rPr>
              <a:t>https://flic.kr/p/ouMKUw</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f3591dc8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f3591dc8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JENNA </a:t>
            </a:r>
            <a:endParaRPr sz="1200">
              <a:solidFill>
                <a:schemeClr val="dk1"/>
              </a:solidFill>
            </a:endParaRPr>
          </a:p>
          <a:p>
            <a:pPr indent="0" lvl="0" marL="0" rtl="0" algn="l">
              <a:spcBef>
                <a:spcPts val="1600"/>
              </a:spcBef>
              <a:spcAft>
                <a:spcPts val="0"/>
              </a:spcAft>
              <a:buClr>
                <a:schemeClr val="dk1"/>
              </a:buClr>
              <a:buSzPts val="1100"/>
              <a:buFont typeface="Arial"/>
              <a:buNone/>
            </a:pPr>
            <a:r>
              <a:rPr lang="en" sz="1000">
                <a:solidFill>
                  <a:schemeClr val="dk1"/>
                </a:solidFill>
              </a:rPr>
              <a:t>PROOF - TWO MINUTES TOTAL - JENNA</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The ZineCat prototype takes 25ish records from three different collections.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Denver Zine Library - standalone cataloging system (spreadsheet)</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Barnard Zine Library - MARC</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Queer Zine Archive Project - xZINECOREx</a:t>
            </a:r>
            <a:endParaRPr sz="1200">
              <a:solidFill>
                <a:schemeClr val="dk1"/>
              </a:solidFill>
            </a:endParaRPr>
          </a:p>
          <a:p>
            <a:pPr indent="0" lvl="0" marL="0" rtl="0" algn="l">
              <a:spcBef>
                <a:spcPts val="1600"/>
              </a:spcBef>
              <a:spcAft>
                <a:spcPts val="0"/>
              </a:spcAft>
              <a:buNone/>
            </a:pPr>
            <a:r>
              <a:rPr lang="en" sz="1200">
                <a:solidFill>
                  <a:schemeClr val="dk1"/>
                </a:solidFill>
              </a:rPr>
              <a:t>Search - not much content, not much metadata, so most successful: queer</a:t>
            </a:r>
            <a:endParaRPr sz="1200">
              <a:solidFill>
                <a:schemeClr val="dk1"/>
              </a:solidFill>
            </a:endParaRPr>
          </a:p>
          <a:p>
            <a:pPr indent="0" lvl="0" marL="0" rtl="0" algn="l">
              <a:spcBef>
                <a:spcPts val="0"/>
              </a:spcBef>
              <a:spcAft>
                <a:spcPts val="0"/>
              </a:spcAft>
              <a:buNone/>
            </a:pPr>
            <a:r>
              <a:rPr lang="en" sz="1200">
                <a:solidFill>
                  <a:schemeClr val="dk1"/>
                </a:solidFill>
              </a:rPr>
              <a:t>Browse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f4b8e15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f4b8e15f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Jenna</a:t>
            </a:r>
            <a:endParaRPr sz="18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Rn this is all we have, but eventually: </a:t>
            </a:r>
            <a:endParaRPr sz="12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200">
                <a:solidFill>
                  <a:schemeClr val="dk1"/>
                </a:solidFill>
              </a:rPr>
              <a:t>Subjects &amp; abstracts, everything clickable.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458200" y="445075"/>
            <a:ext cx="5374200" cy="4123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zinecat.org" TargetMode="External"/><Relationship Id="rId4" Type="http://schemas.openxmlformats.org/officeDocument/2006/relationships/hyperlink" Target="mailto:zinecatproject@gmail.com" TargetMode="External"/><Relationship Id="rId10" Type="http://schemas.openxmlformats.org/officeDocument/2006/relationships/image" Target="../media/image8.png"/><Relationship Id="rId9" Type="http://schemas.openxmlformats.org/officeDocument/2006/relationships/hyperlink" Target="http://qzap.org" TargetMode="External"/><Relationship Id="rId5" Type="http://schemas.openxmlformats.org/officeDocument/2006/relationships/hyperlink" Target="https://github.com/MiloQZAP/xZINECOREx" TargetMode="External"/><Relationship Id="rId6" Type="http://schemas.openxmlformats.org/officeDocument/2006/relationships/hyperlink" Target="http://www.collectiveaccess.org/" TargetMode="External"/><Relationship Id="rId7" Type="http://schemas.openxmlformats.org/officeDocument/2006/relationships/hyperlink" Target="https://zines.barnard.edu/" TargetMode="External"/><Relationship Id="rId8" Type="http://schemas.openxmlformats.org/officeDocument/2006/relationships/hyperlink" Target="http://denverzinelibrary.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3.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worldcat.org/" TargetMode="External"/><Relationship Id="rId4" Type="http://schemas.openxmlformats.org/officeDocument/2006/relationships/hyperlink" Target="https://dp.la" TargetMode="External"/><Relationship Id="rId5" Type="http://schemas.openxmlformats.org/officeDocument/2006/relationships/image" Target="../media/image4.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browse.zinecat.org/"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7553825" y="4555400"/>
            <a:ext cx="12786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endParaRPr sz="1800">
              <a:solidFill>
                <a:srgbClr val="CC0000"/>
              </a:solidFill>
            </a:endParaRPr>
          </a:p>
        </p:txBody>
      </p:sp>
      <p:sp>
        <p:nvSpPr>
          <p:cNvPr id="55" name="Google Shape;55;p13"/>
          <p:cNvSpPr txBox="1"/>
          <p:nvPr>
            <p:ph idx="1" type="body"/>
          </p:nvPr>
        </p:nvSpPr>
        <p:spPr>
          <a:xfrm>
            <a:off x="3458200" y="1250172"/>
            <a:ext cx="5374200" cy="306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br>
              <a:rPr lang="en" sz="2400">
                <a:solidFill>
                  <a:srgbClr val="CC0000"/>
                </a:solidFill>
              </a:rPr>
            </a:br>
            <a:r>
              <a:rPr lang="en" sz="3600">
                <a:solidFill>
                  <a:srgbClr val="CC0000"/>
                </a:solidFill>
              </a:rPr>
              <a:t>Zine Union Catalog</a:t>
            </a:r>
            <a:endParaRPr sz="3600">
              <a:solidFill>
                <a:srgbClr val="CC0000"/>
              </a:solidFill>
            </a:endParaRPr>
          </a:p>
          <a:p>
            <a:pPr indent="0" lvl="0" marL="0" rtl="0" algn="ctr">
              <a:spcBef>
                <a:spcPts val="1600"/>
              </a:spcBef>
              <a:spcAft>
                <a:spcPts val="0"/>
              </a:spcAft>
              <a:buNone/>
            </a:pPr>
            <a:r>
              <a:t/>
            </a:r>
            <a:endParaRPr>
              <a:solidFill>
                <a:srgbClr val="000000"/>
              </a:solidFill>
            </a:endParaRPr>
          </a:p>
          <a:p>
            <a:pPr indent="0" lvl="0" marL="0" rtl="0" algn="ctr">
              <a:lnSpc>
                <a:spcPct val="100000"/>
              </a:lnSpc>
              <a:spcBef>
                <a:spcPts val="1600"/>
              </a:spcBef>
              <a:spcAft>
                <a:spcPts val="0"/>
              </a:spcAft>
              <a:buNone/>
            </a:pPr>
            <a:r>
              <a:rPr lang="en">
                <a:solidFill>
                  <a:srgbClr val="293F4C"/>
                </a:solidFill>
              </a:rPr>
              <a:t>2018: Past &amp; Future</a:t>
            </a:r>
            <a:endParaRPr i="1">
              <a:solidFill>
                <a:srgbClr val="000000"/>
              </a:solidFill>
            </a:endParaRPr>
          </a:p>
        </p:txBody>
      </p:sp>
      <p:pic>
        <p:nvPicPr>
          <p:cNvPr id="56" name="Google Shape;56;p13"/>
          <p:cNvPicPr preferRelativeResize="0"/>
          <p:nvPr/>
        </p:nvPicPr>
        <p:blipFill>
          <a:blip r:embed="rId3">
            <a:alphaModFix/>
          </a:blip>
          <a:stretch>
            <a:fillRect/>
          </a:stretch>
        </p:blipFill>
        <p:spPr>
          <a:xfrm>
            <a:off x="-57150" y="741389"/>
            <a:ext cx="3660722" cy="36607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7532950" y="4568875"/>
            <a:ext cx="12996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endParaRPr sz="1800">
              <a:solidFill>
                <a:srgbClr val="CC0000"/>
              </a:solidFill>
            </a:endParaRPr>
          </a:p>
        </p:txBody>
      </p:sp>
      <p:sp>
        <p:nvSpPr>
          <p:cNvPr id="129" name="Google Shape;129;p22"/>
          <p:cNvSpPr txBox="1"/>
          <p:nvPr>
            <p:ph idx="1" type="body"/>
          </p:nvPr>
        </p:nvSpPr>
        <p:spPr>
          <a:xfrm>
            <a:off x="503175" y="445075"/>
            <a:ext cx="4998000" cy="43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Credits &amp; Links</a:t>
            </a:r>
            <a:endParaRPr sz="24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Website</a:t>
            </a:r>
            <a:r>
              <a:rPr lang="en" sz="2400">
                <a:solidFill>
                  <a:srgbClr val="CC0000"/>
                </a:solidFill>
              </a:rPr>
              <a:t> </a:t>
            </a:r>
            <a:r>
              <a:rPr lang="en" u="sng">
                <a:solidFill>
                  <a:srgbClr val="0000FF"/>
                </a:solidFill>
                <a:hlinkClick r:id="rId3">
                  <a:extLst>
                    <a:ext uri="{A12FA001-AC4F-418D-AE19-62706E023703}">
                      <ahyp:hlinkClr val="tx"/>
                    </a:ext>
                  </a:extLst>
                </a:hlinkClick>
              </a:rPr>
              <a:t>zinecat.org</a:t>
            </a:r>
            <a:r>
              <a:rPr lang="en">
                <a:solidFill>
                  <a:srgbClr val="000000"/>
                </a:solidFill>
              </a:rPr>
              <a:t> </a:t>
            </a:r>
            <a:endParaRPr>
              <a:solidFill>
                <a:srgbClr val="000000"/>
              </a:solidFill>
            </a:endParaRPr>
          </a:p>
          <a:p>
            <a:pPr indent="-342900" lvl="0" marL="457200" rtl="0" algn="l">
              <a:spcBef>
                <a:spcPts val="0"/>
              </a:spcBef>
              <a:spcAft>
                <a:spcPts val="0"/>
              </a:spcAft>
              <a:buClr>
                <a:srgbClr val="000000"/>
              </a:buClr>
              <a:buSzPts val="1800"/>
              <a:buChar char="●"/>
            </a:pPr>
            <a:r>
              <a:rPr lang="en">
                <a:solidFill>
                  <a:schemeClr val="dk1"/>
                </a:solidFill>
              </a:rPr>
              <a:t>Email </a:t>
            </a:r>
            <a:r>
              <a:rPr lang="en" u="sng">
                <a:solidFill>
                  <a:srgbClr val="0000FF"/>
                </a:solidFill>
                <a:hlinkClick r:id="rId4">
                  <a:extLst>
                    <a:ext uri="{A12FA001-AC4F-418D-AE19-62706E023703}">
                      <ahyp:hlinkClr val="tx"/>
                    </a:ext>
                  </a:extLst>
                </a:hlinkClick>
              </a:rPr>
              <a:t>zinecatproject@gmail.com</a:t>
            </a:r>
            <a:endParaRPr>
              <a:solidFill>
                <a:srgbClr val="0000FF"/>
              </a:solidFill>
            </a:endParaRPr>
          </a:p>
          <a:p>
            <a:pPr indent="-342900" lvl="0" marL="457200" rtl="0" algn="l">
              <a:spcBef>
                <a:spcPts val="0"/>
              </a:spcBef>
              <a:spcAft>
                <a:spcPts val="0"/>
              </a:spcAft>
              <a:buClr>
                <a:srgbClr val="000000"/>
              </a:buClr>
              <a:buSzPts val="1800"/>
              <a:buChar char="●"/>
            </a:pPr>
            <a:r>
              <a:rPr lang="en">
                <a:solidFill>
                  <a:schemeClr val="dk1"/>
                </a:solidFill>
              </a:rPr>
              <a:t>Repository </a:t>
            </a:r>
            <a:r>
              <a:rPr lang="en" u="sng">
                <a:solidFill>
                  <a:srgbClr val="0000FF"/>
                </a:solidFill>
                <a:hlinkClick r:id="rId5">
                  <a:extLst>
                    <a:ext uri="{A12FA001-AC4F-418D-AE19-62706E023703}">
                      <ahyp:hlinkClr val="tx"/>
                    </a:ext>
                  </a:extLst>
                </a:hlinkClick>
              </a:rPr>
              <a:t>github.com/MiloQZAP/xZINECOREx</a:t>
            </a:r>
            <a:endParaRPr>
              <a:solidFill>
                <a:srgbClr val="0000FF"/>
              </a:solidFill>
            </a:endParaRPr>
          </a:p>
          <a:p>
            <a:pPr indent="-342900" lvl="0" marL="457200" rtl="0" algn="l">
              <a:spcBef>
                <a:spcPts val="0"/>
              </a:spcBef>
              <a:spcAft>
                <a:spcPts val="0"/>
              </a:spcAft>
              <a:buClr>
                <a:srgbClr val="000000"/>
              </a:buClr>
              <a:buSzPts val="1800"/>
              <a:buChar char="●"/>
            </a:pPr>
            <a:r>
              <a:rPr lang="en">
                <a:solidFill>
                  <a:schemeClr val="dk1"/>
                </a:solidFill>
              </a:rPr>
              <a:t>Collective Access </a:t>
            </a:r>
            <a:r>
              <a:rPr lang="en" u="sng">
                <a:solidFill>
                  <a:srgbClr val="0000FF"/>
                </a:solidFill>
                <a:hlinkClick r:id="rId6">
                  <a:extLst>
                    <a:ext uri="{A12FA001-AC4F-418D-AE19-62706E023703}">
                      <ahyp:hlinkClr val="tx"/>
                    </a:ext>
                  </a:extLst>
                </a:hlinkClick>
              </a:rPr>
              <a:t>collectiveaccess.org</a:t>
            </a:r>
            <a:r>
              <a:rPr lang="en">
                <a:solidFill>
                  <a:srgbClr val="CC0000"/>
                </a:solidFill>
              </a:rPr>
              <a:t> </a:t>
            </a:r>
            <a:endParaRPr>
              <a:solidFill>
                <a:srgbClr val="CC0000"/>
              </a:solidFill>
            </a:endParaRPr>
          </a:p>
          <a:p>
            <a:pPr indent="-342900" lvl="0" marL="457200" rtl="0" algn="l">
              <a:spcBef>
                <a:spcPts val="0"/>
              </a:spcBef>
              <a:spcAft>
                <a:spcPts val="0"/>
              </a:spcAft>
              <a:buClr>
                <a:srgbClr val="000000"/>
              </a:buClr>
              <a:buSzPts val="1800"/>
              <a:buChar char="●"/>
            </a:pPr>
            <a:r>
              <a:rPr lang="en">
                <a:solidFill>
                  <a:schemeClr val="dk1"/>
                </a:solidFill>
              </a:rPr>
              <a:t>Participating libraries</a:t>
            </a:r>
            <a:endParaRPr>
              <a:solidFill>
                <a:schemeClr val="dk1"/>
              </a:solidFill>
            </a:endParaRPr>
          </a:p>
          <a:p>
            <a:pPr indent="-317500" lvl="1" marL="914400" rtl="0" algn="l">
              <a:spcBef>
                <a:spcPts val="0"/>
              </a:spcBef>
              <a:spcAft>
                <a:spcPts val="0"/>
              </a:spcAft>
              <a:buClr>
                <a:srgbClr val="0000FF"/>
              </a:buClr>
              <a:buSzPts val="1400"/>
              <a:buChar char="○"/>
            </a:pPr>
            <a:r>
              <a:rPr lang="en">
                <a:solidFill>
                  <a:schemeClr val="dk1"/>
                </a:solidFill>
              </a:rPr>
              <a:t>Barnard Zine Library  </a:t>
            </a:r>
            <a:r>
              <a:rPr lang="en" u="sng">
                <a:solidFill>
                  <a:srgbClr val="0000FF"/>
                </a:solidFill>
                <a:hlinkClick r:id="rId7">
                  <a:extLst>
                    <a:ext uri="{A12FA001-AC4F-418D-AE19-62706E023703}">
                      <ahyp:hlinkClr val="tx"/>
                    </a:ext>
                  </a:extLst>
                </a:hlinkClick>
              </a:rPr>
              <a:t>zines.barnard.edu</a:t>
            </a:r>
            <a:endParaRPr>
              <a:solidFill>
                <a:srgbClr val="0000FF"/>
              </a:solidFill>
            </a:endParaRPr>
          </a:p>
          <a:p>
            <a:pPr indent="-317500" lvl="1" marL="914400" rtl="0" algn="l">
              <a:spcBef>
                <a:spcPts val="0"/>
              </a:spcBef>
              <a:spcAft>
                <a:spcPts val="0"/>
              </a:spcAft>
              <a:buClr>
                <a:srgbClr val="0000FF"/>
              </a:buClr>
              <a:buSzPts val="1400"/>
              <a:buChar char="○"/>
            </a:pPr>
            <a:r>
              <a:rPr lang="en">
                <a:solidFill>
                  <a:schemeClr val="dk1"/>
                </a:solidFill>
              </a:rPr>
              <a:t>Denver Zine Library </a:t>
            </a:r>
            <a:r>
              <a:rPr lang="en" u="sng">
                <a:solidFill>
                  <a:srgbClr val="0000FF"/>
                </a:solidFill>
                <a:hlinkClick r:id="rId8">
                  <a:extLst>
                    <a:ext uri="{A12FA001-AC4F-418D-AE19-62706E023703}">
                      <ahyp:hlinkClr val="tx"/>
                    </a:ext>
                  </a:extLst>
                </a:hlinkClick>
              </a:rPr>
              <a:t>denverzinelibrary.org</a:t>
            </a:r>
            <a:endParaRPr>
              <a:solidFill>
                <a:srgbClr val="0000FF"/>
              </a:solidFill>
            </a:endParaRPr>
          </a:p>
          <a:p>
            <a:pPr indent="-317500" lvl="1" marL="914400" rtl="0" algn="l">
              <a:spcBef>
                <a:spcPts val="0"/>
              </a:spcBef>
              <a:spcAft>
                <a:spcPts val="0"/>
              </a:spcAft>
              <a:buClr>
                <a:srgbClr val="0000FF"/>
              </a:buClr>
              <a:buSzPts val="1400"/>
              <a:buChar char="○"/>
            </a:pPr>
            <a:r>
              <a:rPr lang="en">
                <a:solidFill>
                  <a:schemeClr val="dk1"/>
                </a:solidFill>
              </a:rPr>
              <a:t>Queer Zine Archive Project </a:t>
            </a:r>
            <a:r>
              <a:rPr lang="en" u="sng">
                <a:solidFill>
                  <a:srgbClr val="0000FF"/>
                </a:solidFill>
                <a:hlinkClick r:id="rId9">
                  <a:extLst>
                    <a:ext uri="{A12FA001-AC4F-418D-AE19-62706E023703}">
                      <ahyp:hlinkClr val="tx"/>
                    </a:ext>
                  </a:extLst>
                </a:hlinkClick>
              </a:rPr>
              <a:t>qzap.org</a:t>
            </a:r>
            <a:endParaRPr>
              <a:solidFill>
                <a:srgbClr val="0000FF"/>
              </a:solidFill>
            </a:endParaRPr>
          </a:p>
          <a:p>
            <a:pPr indent="-342900" lvl="0" marL="457200" rtl="0" algn="l">
              <a:spcBef>
                <a:spcPts val="0"/>
              </a:spcBef>
              <a:spcAft>
                <a:spcPts val="0"/>
              </a:spcAft>
              <a:buClr>
                <a:srgbClr val="000000"/>
              </a:buClr>
              <a:buSzPts val="1800"/>
              <a:buChar char="●"/>
            </a:pPr>
            <a:r>
              <a:rPr lang="en">
                <a:solidFill>
                  <a:schemeClr val="dk1"/>
                </a:solidFill>
              </a:rPr>
              <a:t>Zine Union Catalog on zinelibraries.info </a:t>
            </a:r>
            <a:r>
              <a:rPr lang="en" u="sng">
                <a:solidFill>
                  <a:srgbClr val="0000FF"/>
                </a:solidFill>
              </a:rPr>
              <a:t>zinelibraries.info/zine-union-catalog</a:t>
            </a:r>
            <a:endParaRPr u="sng">
              <a:solidFill>
                <a:srgbClr val="000000"/>
              </a:solidFill>
            </a:endParaRPr>
          </a:p>
        </p:txBody>
      </p:sp>
      <p:pic>
        <p:nvPicPr>
          <p:cNvPr id="130" name="Google Shape;130;p22"/>
          <p:cNvPicPr preferRelativeResize="0"/>
          <p:nvPr/>
        </p:nvPicPr>
        <p:blipFill rotWithShape="1">
          <a:blip r:embed="rId10">
            <a:alphaModFix/>
          </a:blip>
          <a:srcRect b="400" l="0" r="0" t="25360"/>
          <a:stretch/>
        </p:blipFill>
        <p:spPr>
          <a:xfrm>
            <a:off x="5252575" y="750400"/>
            <a:ext cx="3372350" cy="3818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 to</a:t>
            </a:r>
            <a:r>
              <a:rPr lang="en"/>
              <a:t> Zines</a:t>
            </a:r>
            <a:endParaRPr/>
          </a:p>
        </p:txBody>
      </p:sp>
      <p:pic>
        <p:nvPicPr>
          <p:cNvPr id="62" name="Google Shape;62;p14"/>
          <p:cNvPicPr preferRelativeResize="0"/>
          <p:nvPr/>
        </p:nvPicPr>
        <p:blipFill>
          <a:blip r:embed="rId3">
            <a:alphaModFix/>
          </a:blip>
          <a:stretch>
            <a:fillRect/>
          </a:stretch>
        </p:blipFill>
        <p:spPr>
          <a:xfrm>
            <a:off x="7188825" y="180924"/>
            <a:ext cx="1643578" cy="1643578"/>
          </a:xfrm>
          <a:prstGeom prst="rect">
            <a:avLst/>
          </a:prstGeom>
          <a:noFill/>
          <a:ln>
            <a:noFill/>
          </a:ln>
        </p:spPr>
      </p:pic>
      <p:pic>
        <p:nvPicPr>
          <p:cNvPr id="63" name="Google Shape;63;p14"/>
          <p:cNvPicPr preferRelativeResize="0"/>
          <p:nvPr/>
        </p:nvPicPr>
        <p:blipFill>
          <a:blip r:embed="rId4">
            <a:alphaModFix/>
          </a:blip>
          <a:stretch>
            <a:fillRect/>
          </a:stretch>
        </p:blipFill>
        <p:spPr>
          <a:xfrm>
            <a:off x="152400" y="152400"/>
            <a:ext cx="1771650" cy="2752725"/>
          </a:xfrm>
          <a:prstGeom prst="rect">
            <a:avLst/>
          </a:prstGeom>
          <a:noFill/>
          <a:ln>
            <a:noFill/>
          </a:ln>
        </p:spPr>
      </p:pic>
      <p:pic>
        <p:nvPicPr>
          <p:cNvPr id="64" name="Google Shape;64;p14"/>
          <p:cNvPicPr preferRelativeResize="0"/>
          <p:nvPr/>
        </p:nvPicPr>
        <p:blipFill>
          <a:blip r:embed="rId5">
            <a:alphaModFix/>
          </a:blip>
          <a:stretch>
            <a:fillRect/>
          </a:stretch>
        </p:blipFill>
        <p:spPr>
          <a:xfrm>
            <a:off x="2076450" y="152400"/>
            <a:ext cx="1828800" cy="2447925"/>
          </a:xfrm>
          <a:prstGeom prst="rect">
            <a:avLst/>
          </a:prstGeom>
          <a:noFill/>
          <a:ln>
            <a:noFill/>
          </a:ln>
        </p:spPr>
      </p:pic>
      <p:pic>
        <p:nvPicPr>
          <p:cNvPr id="65" name="Google Shape;65;p14"/>
          <p:cNvPicPr preferRelativeResize="0"/>
          <p:nvPr/>
        </p:nvPicPr>
        <p:blipFill>
          <a:blip r:embed="rId6">
            <a:alphaModFix/>
          </a:blip>
          <a:stretch>
            <a:fillRect/>
          </a:stretch>
        </p:blipFill>
        <p:spPr>
          <a:xfrm>
            <a:off x="123825" y="2962275"/>
            <a:ext cx="1828800" cy="2105025"/>
          </a:xfrm>
          <a:prstGeom prst="rect">
            <a:avLst/>
          </a:prstGeom>
          <a:noFill/>
          <a:ln>
            <a:noFill/>
          </a:ln>
        </p:spPr>
      </p:pic>
      <p:pic>
        <p:nvPicPr>
          <p:cNvPr id="66" name="Google Shape;66;p14"/>
          <p:cNvPicPr preferRelativeResize="0"/>
          <p:nvPr/>
        </p:nvPicPr>
        <p:blipFill>
          <a:blip r:embed="rId7">
            <a:alphaModFix/>
          </a:blip>
          <a:stretch>
            <a:fillRect/>
          </a:stretch>
        </p:blipFill>
        <p:spPr>
          <a:xfrm>
            <a:off x="4057650" y="180925"/>
            <a:ext cx="1561600" cy="2298802"/>
          </a:xfrm>
          <a:prstGeom prst="rect">
            <a:avLst/>
          </a:prstGeom>
          <a:noFill/>
          <a:ln>
            <a:noFill/>
          </a:ln>
        </p:spPr>
      </p:pic>
      <p:pic>
        <p:nvPicPr>
          <p:cNvPr id="67" name="Google Shape;67;p14"/>
          <p:cNvPicPr preferRelativeResize="0"/>
          <p:nvPr/>
        </p:nvPicPr>
        <p:blipFill>
          <a:blip r:embed="rId8">
            <a:alphaModFix/>
          </a:blip>
          <a:stretch>
            <a:fillRect/>
          </a:stretch>
        </p:blipFill>
        <p:spPr>
          <a:xfrm>
            <a:off x="2076450" y="2705125"/>
            <a:ext cx="1828800" cy="2438376"/>
          </a:xfrm>
          <a:prstGeom prst="rect">
            <a:avLst/>
          </a:prstGeom>
          <a:noFill/>
          <a:ln>
            <a:noFill/>
          </a:ln>
        </p:spPr>
      </p:pic>
      <p:pic>
        <p:nvPicPr>
          <p:cNvPr id="68" name="Google Shape;68;p14"/>
          <p:cNvPicPr preferRelativeResize="0"/>
          <p:nvPr/>
        </p:nvPicPr>
        <p:blipFill rotWithShape="1">
          <a:blip r:embed="rId9">
            <a:alphaModFix/>
          </a:blip>
          <a:srcRect b="0" l="10496" r="24509" t="0"/>
          <a:stretch/>
        </p:blipFill>
        <p:spPr>
          <a:xfrm>
            <a:off x="4057638" y="2659950"/>
            <a:ext cx="1643574" cy="2528701"/>
          </a:xfrm>
          <a:prstGeom prst="rect">
            <a:avLst/>
          </a:prstGeom>
          <a:noFill/>
          <a:ln>
            <a:noFill/>
          </a:ln>
        </p:spPr>
      </p:pic>
      <p:sp>
        <p:nvSpPr>
          <p:cNvPr id="69" name="Google Shape;69;p14"/>
          <p:cNvSpPr txBox="1"/>
          <p:nvPr>
            <p:ph idx="4294967295" type="title"/>
          </p:nvPr>
        </p:nvSpPr>
        <p:spPr>
          <a:xfrm>
            <a:off x="7553825" y="4555400"/>
            <a:ext cx="12786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endParaRPr sz="1800">
              <a:solidFill>
                <a:srgbClr val="CC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25192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Shared Authority</a:t>
            </a:r>
            <a:endParaRPr/>
          </a:p>
        </p:txBody>
      </p:sp>
      <p:pic>
        <p:nvPicPr>
          <p:cNvPr id="75" name="Google Shape;75;p15"/>
          <p:cNvPicPr preferRelativeResize="0"/>
          <p:nvPr/>
        </p:nvPicPr>
        <p:blipFill>
          <a:blip r:embed="rId3">
            <a:alphaModFix/>
          </a:blip>
          <a:stretch>
            <a:fillRect/>
          </a:stretch>
        </p:blipFill>
        <p:spPr>
          <a:xfrm>
            <a:off x="1900500" y="1292013"/>
            <a:ext cx="5719500" cy="3473863"/>
          </a:xfrm>
          <a:prstGeom prst="rect">
            <a:avLst/>
          </a:prstGeom>
          <a:noFill/>
          <a:ln cap="flat" cmpd="sng" w="12700">
            <a:solidFill>
              <a:srgbClr val="000000"/>
            </a:solidFill>
            <a:prstDash val="solid"/>
            <a:miter lim="8000"/>
            <a:headEnd len="sm" w="sm" type="none"/>
            <a:tailEnd len="sm" w="sm" type="none"/>
          </a:ln>
        </p:spPr>
      </p:pic>
      <p:sp>
        <p:nvSpPr>
          <p:cNvPr id="76" name="Google Shape;76;p15"/>
          <p:cNvSpPr txBox="1"/>
          <p:nvPr>
            <p:ph type="title"/>
          </p:nvPr>
        </p:nvSpPr>
        <p:spPr>
          <a:xfrm>
            <a:off x="7587675" y="4568875"/>
            <a:ext cx="1244700" cy="466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endParaRPr sz="1800">
              <a:solidFill>
                <a:srgbClr val="CC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7587675" y="4568875"/>
            <a:ext cx="12447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endParaRPr sz="1800">
              <a:solidFill>
                <a:srgbClr val="CC0000"/>
              </a:solidFill>
            </a:endParaRPr>
          </a:p>
        </p:txBody>
      </p:sp>
      <p:sp>
        <p:nvSpPr>
          <p:cNvPr id="82" name="Google Shape;82;p16"/>
          <p:cNvSpPr txBox="1"/>
          <p:nvPr>
            <p:ph idx="1" type="body"/>
          </p:nvPr>
        </p:nvSpPr>
        <p:spPr>
          <a:xfrm>
            <a:off x="428625" y="445075"/>
            <a:ext cx="67602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Zine Union Catalog</a:t>
            </a:r>
            <a:endParaRPr sz="2400">
              <a:solidFill>
                <a:srgbClr val="CC0000"/>
              </a:solidFill>
            </a:endParaRPr>
          </a:p>
          <a:p>
            <a:pPr indent="0" lvl="0" marL="0" rtl="0" algn="l">
              <a:spcBef>
                <a:spcPts val="1600"/>
              </a:spcBef>
              <a:spcAft>
                <a:spcPts val="1600"/>
              </a:spcAft>
              <a:buNone/>
            </a:pPr>
            <a:r>
              <a:t/>
            </a:r>
            <a:endParaRPr>
              <a:solidFill>
                <a:srgbClr val="000000"/>
              </a:solidFill>
            </a:endParaRPr>
          </a:p>
        </p:txBody>
      </p:sp>
      <p:pic>
        <p:nvPicPr>
          <p:cNvPr id="83" name="Google Shape;83;p16"/>
          <p:cNvPicPr preferRelativeResize="0"/>
          <p:nvPr/>
        </p:nvPicPr>
        <p:blipFill>
          <a:blip r:embed="rId3">
            <a:alphaModFix/>
          </a:blip>
          <a:stretch>
            <a:fillRect/>
          </a:stretch>
        </p:blipFill>
        <p:spPr>
          <a:xfrm>
            <a:off x="7188825" y="180924"/>
            <a:ext cx="1643578" cy="1643578"/>
          </a:xfrm>
          <a:prstGeom prst="rect">
            <a:avLst/>
          </a:prstGeom>
          <a:noFill/>
          <a:ln>
            <a:noFill/>
          </a:ln>
        </p:spPr>
      </p:pic>
      <p:pic>
        <p:nvPicPr>
          <p:cNvPr id="84" name="Google Shape;84;p16"/>
          <p:cNvPicPr preferRelativeResize="0"/>
          <p:nvPr/>
        </p:nvPicPr>
        <p:blipFill rotWithShape="1">
          <a:blip r:embed="rId4">
            <a:alphaModFix/>
          </a:blip>
          <a:srcRect b="0" l="0" r="0" t="12503"/>
          <a:stretch/>
        </p:blipFill>
        <p:spPr>
          <a:xfrm>
            <a:off x="818000" y="1724774"/>
            <a:ext cx="1541475" cy="1879525"/>
          </a:xfrm>
          <a:prstGeom prst="rect">
            <a:avLst/>
          </a:prstGeom>
          <a:noFill/>
          <a:ln>
            <a:noFill/>
          </a:ln>
        </p:spPr>
      </p:pic>
      <p:pic>
        <p:nvPicPr>
          <p:cNvPr id="85" name="Google Shape;85;p16"/>
          <p:cNvPicPr preferRelativeResize="0"/>
          <p:nvPr/>
        </p:nvPicPr>
        <p:blipFill>
          <a:blip r:embed="rId5">
            <a:alphaModFix/>
          </a:blip>
          <a:stretch>
            <a:fillRect/>
          </a:stretch>
        </p:blipFill>
        <p:spPr>
          <a:xfrm>
            <a:off x="2924050" y="1838550"/>
            <a:ext cx="1319650" cy="1643575"/>
          </a:xfrm>
          <a:prstGeom prst="rect">
            <a:avLst/>
          </a:prstGeom>
          <a:noFill/>
          <a:ln>
            <a:noFill/>
          </a:ln>
        </p:spPr>
      </p:pic>
      <p:pic>
        <p:nvPicPr>
          <p:cNvPr id="86" name="Google Shape;86;p16"/>
          <p:cNvPicPr preferRelativeResize="0"/>
          <p:nvPr/>
        </p:nvPicPr>
        <p:blipFill>
          <a:blip r:embed="rId6">
            <a:alphaModFix/>
          </a:blip>
          <a:stretch>
            <a:fillRect/>
          </a:stretch>
        </p:blipFill>
        <p:spPr>
          <a:xfrm>
            <a:off x="5225725" y="1838549"/>
            <a:ext cx="1643575" cy="1643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7499975" y="4568875"/>
            <a:ext cx="13323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endParaRPr sz="1800">
              <a:solidFill>
                <a:srgbClr val="CC0000"/>
              </a:solidFill>
            </a:endParaRPr>
          </a:p>
        </p:txBody>
      </p:sp>
      <p:sp>
        <p:nvSpPr>
          <p:cNvPr id="92" name="Google Shape;92;p17"/>
          <p:cNvSpPr txBox="1"/>
          <p:nvPr>
            <p:ph idx="1" type="body"/>
          </p:nvPr>
        </p:nvSpPr>
        <p:spPr>
          <a:xfrm>
            <a:off x="291550" y="445075"/>
            <a:ext cx="52671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It's like a </a:t>
            </a:r>
            <a:r>
              <a:rPr lang="en" sz="2400" u="sng">
                <a:solidFill>
                  <a:srgbClr val="0000FF"/>
                </a:solidFill>
                <a:hlinkClick r:id="rId3">
                  <a:extLst>
                    <a:ext uri="{A12FA001-AC4F-418D-AE19-62706E023703}">
                      <ahyp:hlinkClr val="tx"/>
                    </a:ext>
                  </a:extLst>
                </a:hlinkClick>
              </a:rPr>
              <a:t>WorldCat</a:t>
            </a:r>
            <a:r>
              <a:rPr lang="en" sz="2400">
                <a:solidFill>
                  <a:schemeClr val="dk1"/>
                </a:solidFill>
              </a:rPr>
              <a:t> </a:t>
            </a:r>
            <a:r>
              <a:rPr lang="en" sz="2400">
                <a:solidFill>
                  <a:srgbClr val="CC0000"/>
                </a:solidFill>
              </a:rPr>
              <a:t>or</a:t>
            </a:r>
            <a:r>
              <a:rPr lang="en" sz="2400">
                <a:solidFill>
                  <a:schemeClr val="dk1"/>
                </a:solidFill>
              </a:rPr>
              <a:t> </a:t>
            </a:r>
            <a:r>
              <a:rPr lang="en" sz="2400" u="sng">
                <a:solidFill>
                  <a:srgbClr val="0000FF"/>
                </a:solidFill>
                <a:hlinkClick r:id="rId4">
                  <a:extLst>
                    <a:ext uri="{A12FA001-AC4F-418D-AE19-62706E023703}">
                      <ahyp:hlinkClr val="tx"/>
                    </a:ext>
                  </a:extLst>
                </a:hlinkClick>
              </a:rPr>
              <a:t>DPLA</a:t>
            </a:r>
            <a:r>
              <a:rPr lang="en" sz="2400">
                <a:solidFill>
                  <a:srgbClr val="0000FF"/>
                </a:solidFill>
              </a:rPr>
              <a:t> </a:t>
            </a:r>
            <a:r>
              <a:rPr lang="en" sz="2400">
                <a:solidFill>
                  <a:srgbClr val="CC0000"/>
                </a:solidFill>
              </a:rPr>
              <a:t>for zines!</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93" name="Google Shape;93;p17"/>
          <p:cNvPicPr preferRelativeResize="0"/>
          <p:nvPr/>
        </p:nvPicPr>
        <p:blipFill>
          <a:blip r:embed="rId5">
            <a:alphaModFix/>
          </a:blip>
          <a:stretch>
            <a:fillRect/>
          </a:stretch>
        </p:blipFill>
        <p:spPr>
          <a:xfrm>
            <a:off x="734125" y="1652925"/>
            <a:ext cx="2668886" cy="2335275"/>
          </a:xfrm>
          <a:prstGeom prst="rect">
            <a:avLst/>
          </a:prstGeom>
          <a:noFill/>
          <a:ln>
            <a:noFill/>
          </a:ln>
        </p:spPr>
      </p:pic>
      <p:pic>
        <p:nvPicPr>
          <p:cNvPr id="94" name="Google Shape;94;p17"/>
          <p:cNvPicPr preferRelativeResize="0"/>
          <p:nvPr/>
        </p:nvPicPr>
        <p:blipFill>
          <a:blip r:embed="rId6">
            <a:alphaModFix/>
          </a:blip>
          <a:stretch>
            <a:fillRect/>
          </a:stretch>
        </p:blipFill>
        <p:spPr>
          <a:xfrm>
            <a:off x="5173750" y="1632225"/>
            <a:ext cx="3371775" cy="233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7582675" y="4568875"/>
            <a:ext cx="12498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a:t>
            </a:r>
            <a:endParaRPr sz="1800">
              <a:solidFill>
                <a:srgbClr val="CC0000"/>
              </a:solidFill>
            </a:endParaRPr>
          </a:p>
        </p:txBody>
      </p:sp>
      <p:sp>
        <p:nvSpPr>
          <p:cNvPr id="100" name="Google Shape;100;p18"/>
          <p:cNvSpPr txBox="1"/>
          <p:nvPr>
            <p:ph idx="1" type="body"/>
          </p:nvPr>
        </p:nvSpPr>
        <p:spPr>
          <a:xfrm>
            <a:off x="503175" y="445075"/>
            <a:ext cx="41559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Strategic Planning</a:t>
            </a:r>
            <a:endParaRPr sz="2400">
              <a:solidFill>
                <a:srgbClr val="CC0000"/>
              </a:solidFill>
            </a:endParaRPr>
          </a:p>
          <a:p>
            <a:pPr indent="-342900" lvl="0" marL="457200" rtl="0" algn="l">
              <a:spcBef>
                <a:spcPts val="1600"/>
              </a:spcBef>
              <a:spcAft>
                <a:spcPts val="0"/>
              </a:spcAft>
              <a:buClr>
                <a:srgbClr val="000000"/>
              </a:buClr>
              <a:buSzPts val="1800"/>
              <a:buChar char="●"/>
            </a:pPr>
            <a:r>
              <a:rPr lang="en">
                <a:solidFill>
                  <a:srgbClr val="000000"/>
                </a:solidFill>
              </a:rPr>
              <a:t>More records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More libraries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More fields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Mutual metadata (that's anarchist for "authority control")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Maybe some money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BUT, before we get there...</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01" name="Google Shape;101;p18"/>
          <p:cNvPicPr preferRelativeResize="0"/>
          <p:nvPr/>
        </p:nvPicPr>
        <p:blipFill>
          <a:blip r:embed="rId3">
            <a:alphaModFix/>
          </a:blip>
          <a:stretch>
            <a:fillRect/>
          </a:stretch>
        </p:blipFill>
        <p:spPr>
          <a:xfrm>
            <a:off x="4659075" y="990600"/>
            <a:ext cx="4180125" cy="31220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7653800" y="4568875"/>
            <a:ext cx="11586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endParaRPr sz="1800">
              <a:solidFill>
                <a:srgbClr val="CC0000"/>
              </a:solidFill>
            </a:endParaRPr>
          </a:p>
        </p:txBody>
      </p:sp>
      <p:sp>
        <p:nvSpPr>
          <p:cNvPr id="107" name="Google Shape;107;p19"/>
          <p:cNvSpPr txBox="1"/>
          <p:nvPr>
            <p:ph idx="1" type="body"/>
          </p:nvPr>
        </p:nvSpPr>
        <p:spPr>
          <a:xfrm>
            <a:off x="4332700" y="161350"/>
            <a:ext cx="4479900" cy="44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Roadmap / Timeline</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Spring ‘18</a:t>
            </a:r>
            <a:endParaRPr>
              <a:solidFill>
                <a:srgbClr val="000000"/>
              </a:solidFill>
            </a:endParaRPr>
          </a:p>
          <a:p>
            <a:pPr indent="-317500" lvl="1" marL="914400" rtl="0" algn="l">
              <a:spcBef>
                <a:spcPts val="0"/>
              </a:spcBef>
              <a:spcAft>
                <a:spcPts val="0"/>
              </a:spcAft>
              <a:buClr>
                <a:srgbClr val="000000"/>
              </a:buClr>
              <a:buSzPts val="1400"/>
              <a:buChar char="○"/>
            </a:pPr>
            <a:r>
              <a:rPr lang="en">
                <a:solidFill>
                  <a:schemeClr val="dk1"/>
                </a:solidFill>
              </a:rPr>
              <a:t>Prototype development on hold</a:t>
            </a:r>
            <a:endParaRPr>
              <a:solidFill>
                <a:schemeClr val="dk1"/>
              </a:solidFill>
            </a:endParaRPr>
          </a:p>
          <a:p>
            <a:pPr indent="-317500" lvl="1" marL="914400" marR="0" rtl="0" algn="l">
              <a:lnSpc>
                <a:spcPct val="115000"/>
              </a:lnSpc>
              <a:spcBef>
                <a:spcPts val="0"/>
              </a:spcBef>
              <a:spcAft>
                <a:spcPts val="0"/>
              </a:spcAft>
              <a:buClr>
                <a:srgbClr val="000000"/>
              </a:buClr>
              <a:buSzPts val="1400"/>
              <a:buFont typeface="Arial"/>
              <a:buChar char="○"/>
            </a:pPr>
            <a:r>
              <a:rPr lang="en">
                <a:solidFill>
                  <a:schemeClr val="dk1"/>
                </a:solidFill>
              </a:rPr>
              <a:t>Decision Making</a:t>
            </a:r>
            <a:endParaRPr>
              <a:solidFill>
                <a:schemeClr val="dk1"/>
              </a:solidFill>
            </a:endParaRPr>
          </a:p>
          <a:p>
            <a:pPr indent="-317500" lvl="1" marL="914400" marR="0" rtl="0" algn="l">
              <a:lnSpc>
                <a:spcPct val="115000"/>
              </a:lnSpc>
              <a:spcBef>
                <a:spcPts val="0"/>
              </a:spcBef>
              <a:spcAft>
                <a:spcPts val="0"/>
              </a:spcAft>
              <a:buClr>
                <a:srgbClr val="000000"/>
              </a:buClr>
              <a:buSzPts val="1400"/>
              <a:buFont typeface="Arial"/>
              <a:buChar char="○"/>
            </a:pPr>
            <a:r>
              <a:rPr lang="en">
                <a:solidFill>
                  <a:schemeClr val="dk1"/>
                </a:solidFill>
              </a:rPr>
              <a:t>Sustainability/Scaffolding</a:t>
            </a:r>
            <a:endParaRPr>
              <a:solidFill>
                <a:schemeClr val="dk1"/>
              </a:solidFill>
            </a:endParaRPr>
          </a:p>
          <a:p>
            <a:pPr indent="-317500" lvl="1" marL="914400" marR="0" rtl="0" algn="l">
              <a:lnSpc>
                <a:spcPct val="115000"/>
              </a:lnSpc>
              <a:spcBef>
                <a:spcPts val="0"/>
              </a:spcBef>
              <a:spcAft>
                <a:spcPts val="0"/>
              </a:spcAft>
              <a:buClr>
                <a:srgbClr val="000000"/>
              </a:buClr>
              <a:buSzPts val="1400"/>
              <a:buFont typeface="Arial"/>
              <a:buChar char="○"/>
            </a:pPr>
            <a:r>
              <a:rPr lang="en">
                <a:solidFill>
                  <a:schemeClr val="dk1"/>
                </a:solidFill>
              </a:rPr>
              <a:t>Communicate with working group &amp; stakeholders</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Summer ‘18: ZLUC</a:t>
            </a:r>
            <a:endParaRPr>
              <a:solidFill>
                <a:schemeClr val="dk1"/>
              </a:solidFill>
            </a:endParaRPr>
          </a:p>
          <a:p>
            <a:pPr indent="-342900" lvl="0" marL="457200" rtl="0" algn="l">
              <a:spcBef>
                <a:spcPts val="0"/>
              </a:spcBef>
              <a:spcAft>
                <a:spcPts val="0"/>
              </a:spcAft>
              <a:buClr>
                <a:srgbClr val="000000"/>
              </a:buClr>
              <a:buSzPts val="1800"/>
              <a:buChar char="●"/>
            </a:pPr>
            <a:r>
              <a:rPr lang="en">
                <a:solidFill>
                  <a:srgbClr val="000000"/>
                </a:solidFill>
              </a:rPr>
              <a:t>Fall ‘18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Workshops in NYC</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Grant / Funding</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Working group → steering committee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Project management software → organize documentation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What happens after ITP &amp; the GC?</a:t>
            </a:r>
            <a:endParaRPr>
              <a:solidFill>
                <a:srgbClr val="000000"/>
              </a:solidFill>
            </a:endParaRPr>
          </a:p>
        </p:txBody>
      </p:sp>
      <p:pic>
        <p:nvPicPr>
          <p:cNvPr id="108" name="Google Shape;108;p19"/>
          <p:cNvPicPr preferRelativeResize="0"/>
          <p:nvPr/>
        </p:nvPicPr>
        <p:blipFill>
          <a:blip r:embed="rId3">
            <a:alphaModFix/>
          </a:blip>
          <a:stretch>
            <a:fillRect/>
          </a:stretch>
        </p:blipFill>
        <p:spPr>
          <a:xfrm>
            <a:off x="654547" y="724638"/>
            <a:ext cx="2475501" cy="384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7532950" y="4568875"/>
            <a:ext cx="12996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endParaRPr sz="1800">
              <a:solidFill>
                <a:srgbClr val="CC0000"/>
              </a:solidFill>
            </a:endParaRPr>
          </a:p>
        </p:txBody>
      </p:sp>
      <p:pic>
        <p:nvPicPr>
          <p:cNvPr descr="Screen Shot 2017-05-15 at 4.06.21 PM.png" id="114" name="Google Shape;114;p20">
            <a:hlinkClick r:id="rId3"/>
          </p:cNvPr>
          <p:cNvPicPr preferRelativeResize="0"/>
          <p:nvPr/>
        </p:nvPicPr>
        <p:blipFill>
          <a:blip r:embed="rId4">
            <a:alphaModFix/>
          </a:blip>
          <a:stretch>
            <a:fillRect/>
          </a:stretch>
        </p:blipFill>
        <p:spPr>
          <a:xfrm>
            <a:off x="1728400" y="750075"/>
            <a:ext cx="5237525" cy="3767350"/>
          </a:xfrm>
          <a:prstGeom prst="rect">
            <a:avLst/>
          </a:prstGeom>
          <a:noFill/>
          <a:ln cap="flat" cmpd="sng" w="9525">
            <a:solidFill>
              <a:srgbClr val="CC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7499925" y="4568775"/>
            <a:ext cx="1254900" cy="4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rPr>
              <a:t>@zinecat </a:t>
            </a:r>
            <a:endParaRPr sz="1800">
              <a:solidFill>
                <a:srgbClr val="CC0000"/>
              </a:solidFill>
            </a:endParaRPr>
          </a:p>
        </p:txBody>
      </p:sp>
      <p:sp>
        <p:nvSpPr>
          <p:cNvPr id="120" name="Google Shape;120;p21"/>
          <p:cNvSpPr txBox="1"/>
          <p:nvPr>
            <p:ph idx="1" type="body"/>
          </p:nvPr>
        </p:nvSpPr>
        <p:spPr>
          <a:xfrm>
            <a:off x="428625" y="445075"/>
            <a:ext cx="6760200" cy="6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Prototype contents</a:t>
            </a:r>
            <a:endParaRPr sz="2400">
              <a:solidFill>
                <a:srgbClr val="CC0000"/>
              </a:solidFill>
            </a:endParaRPr>
          </a:p>
          <a:p>
            <a:pPr indent="0" lvl="0" marL="0" rtl="0" algn="l">
              <a:spcBef>
                <a:spcPts val="1600"/>
              </a:spcBef>
              <a:spcAft>
                <a:spcPts val="1600"/>
              </a:spcAft>
              <a:buNone/>
            </a:pPr>
            <a:r>
              <a:t/>
            </a:r>
            <a:endParaRPr>
              <a:solidFill>
                <a:srgbClr val="000000"/>
              </a:solidFill>
            </a:endParaRPr>
          </a:p>
        </p:txBody>
      </p:sp>
      <p:pic>
        <p:nvPicPr>
          <p:cNvPr id="121" name="Google Shape;121;p21"/>
          <p:cNvPicPr preferRelativeResize="0"/>
          <p:nvPr/>
        </p:nvPicPr>
        <p:blipFill>
          <a:blip r:embed="rId3">
            <a:alphaModFix/>
          </a:blip>
          <a:stretch>
            <a:fillRect/>
          </a:stretch>
        </p:blipFill>
        <p:spPr>
          <a:xfrm>
            <a:off x="7188825" y="180924"/>
            <a:ext cx="1643578" cy="1643578"/>
          </a:xfrm>
          <a:prstGeom prst="rect">
            <a:avLst/>
          </a:prstGeom>
          <a:noFill/>
          <a:ln>
            <a:noFill/>
          </a:ln>
        </p:spPr>
      </p:pic>
      <p:sp>
        <p:nvSpPr>
          <p:cNvPr id="122" name="Google Shape;122;p21"/>
          <p:cNvSpPr txBox="1"/>
          <p:nvPr/>
        </p:nvSpPr>
        <p:spPr>
          <a:xfrm>
            <a:off x="438775" y="2198775"/>
            <a:ext cx="3388500" cy="237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Title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Author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Format of object (physical zine, audio zine, etc.)</a:t>
            </a:r>
            <a:endParaRPr/>
          </a:p>
        </p:txBody>
      </p:sp>
      <p:sp>
        <p:nvSpPr>
          <p:cNvPr id="123" name="Google Shape;123;p21"/>
          <p:cNvSpPr txBox="1"/>
          <p:nvPr/>
        </p:nvSpPr>
        <p:spPr>
          <a:xfrm>
            <a:off x="4168150" y="2192625"/>
            <a:ext cx="3130200" cy="238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Date Created</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Location Created</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Related Collection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External URL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